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0" d="100"/>
          <a:sy n="40" d="100"/>
        </p:scale>
        <p:origin x="-72" y="6850"/>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01/03/2015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86166" y="5457712"/>
            <a:ext cx="19645451" cy="1186021"/>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47723"/>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en-US"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The right work reality in the health hector for women in the nurses views</a:t>
            </a: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399952" y="314176"/>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1" name="Rectangle 24"/>
          <p:cNvSpPr/>
          <p:nvPr/>
        </p:nvSpPr>
        <p:spPr>
          <a:xfrm>
            <a:off x="614266" y="37104746"/>
            <a:ext cx="13716096" cy="5720675"/>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3600" b="1" dirty="0" smtClean="0">
                <a:latin typeface="Arial" pitchFamily="34" charset="0"/>
                <a:cs typeface="Arial" pitchFamily="34" charset="0"/>
              </a:rPr>
              <a:t>-</a:t>
            </a:r>
            <a:r>
              <a:rPr lang="ar-DZ" sz="4400" b="1" dirty="0" smtClean="0">
                <a:latin typeface="Arial" pitchFamily="34" charset="0"/>
                <a:cs typeface="Arial" pitchFamily="34" charset="0"/>
              </a:rPr>
              <a:t>التعرف على كيفية انعكاس المناوبة الليلية على المرأة</a:t>
            </a:r>
          </a:p>
          <a:p>
            <a:pPr algn="just" rtl="1">
              <a:lnSpc>
                <a:spcPct val="150000"/>
              </a:lnSpc>
            </a:pPr>
            <a:r>
              <a:rPr lang="ar-DZ" sz="4400" b="1" dirty="0" smtClean="0">
                <a:solidFill>
                  <a:srgbClr val="000000"/>
                </a:solidFill>
                <a:latin typeface="Arial" pitchFamily="34" charset="0"/>
                <a:cs typeface="Arial" pitchFamily="34" charset="0"/>
              </a:rPr>
              <a:t>ـ التعرف على العوائق التي تواجه المرأة العاملة بالمناوبة الليلية في القطاع الصحي.</a:t>
            </a:r>
          </a:p>
          <a:p>
            <a:pPr algn="just" rtl="1">
              <a:lnSpc>
                <a:spcPct val="150000"/>
              </a:lnSpc>
            </a:pPr>
            <a:r>
              <a:rPr lang="ar-DZ" sz="4400" b="1" dirty="0" smtClean="0">
                <a:solidFill>
                  <a:srgbClr val="000000"/>
                </a:solidFill>
                <a:latin typeface="Arial" pitchFamily="34" charset="0"/>
                <a:cs typeface="Arial" pitchFamily="34" charset="0"/>
              </a:rPr>
              <a:t>ـ التعرف على كيفية تفاعل المناوبات مع المرضى في القطاع الصحي.</a:t>
            </a:r>
            <a:r>
              <a:rPr lang="ar-DZ" sz="4400" b="1" dirty="0" smtClean="0">
                <a:latin typeface="Arial" pitchFamily="34" charset="0"/>
                <a:cs typeface="Arial" pitchFamily="34" charset="0"/>
              </a:rPr>
              <a:t> العاملة في القطاع الصحي.</a:t>
            </a:r>
            <a:endParaRPr lang="en-US" sz="4400" b="1" dirty="0">
              <a:solidFill>
                <a:srgbClr val="000000"/>
              </a:solidFill>
              <a:latin typeface="Arial" pitchFamily="34" charset="0"/>
              <a:cs typeface="Arial" pitchFamily="34" charset="0"/>
            </a:endParaRPr>
          </a:p>
        </p:txBody>
      </p:sp>
      <p:sp>
        <p:nvSpPr>
          <p:cNvPr id="11276" name="Rectangle 18"/>
          <p:cNvSpPr>
            <a:spLocks noChangeArrowheads="1"/>
          </p:cNvSpPr>
          <p:nvPr/>
        </p:nvSpPr>
        <p:spPr bwMode="auto">
          <a:xfrm>
            <a:off x="900018" y="36033176"/>
            <a:ext cx="12115784" cy="928694"/>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3543224" y="36176052"/>
            <a:ext cx="7072362" cy="571504"/>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14901866" y="9243926"/>
            <a:ext cx="1235877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18973832" y="9386802"/>
            <a:ext cx="5572164" cy="64294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Tahoma" pitchFamily="34" charset="0"/>
                <a:ea typeface="Tahoma" pitchFamily="34" charset="0"/>
                <a:cs typeface="+mn-cs"/>
              </a:rPr>
              <a:t>المقدمة</a:t>
            </a:r>
            <a:endParaRPr lang="fr-FR" sz="4500" b="1" kern="0" dirty="0">
              <a:solidFill>
                <a:srgbClr val="000000"/>
              </a:solidFill>
              <a:latin typeface="Tahoma" pitchFamily="34" charset="0"/>
              <a:ea typeface="Tahoma" pitchFamily="34" charset="0"/>
              <a:cs typeface="+mn-cs"/>
            </a:endParaRPr>
          </a:p>
        </p:txBody>
      </p:sp>
      <p:sp>
        <p:nvSpPr>
          <p:cNvPr id="11282" name="Rectangle 18"/>
          <p:cNvSpPr>
            <a:spLocks noChangeArrowheads="1"/>
          </p:cNvSpPr>
          <p:nvPr/>
        </p:nvSpPr>
        <p:spPr bwMode="auto">
          <a:xfrm>
            <a:off x="785818" y="9172488"/>
            <a:ext cx="11329966" cy="1071570"/>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4043290" y="9315364"/>
            <a:ext cx="5643602" cy="85725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cs typeface="+mn-cs"/>
              </a:rPr>
              <a:t>منهج وأدوات البحث</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042894" y="31746896"/>
            <a:ext cx="11501518" cy="100013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4043290" y="31889772"/>
            <a:ext cx="6215106" cy="785818"/>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التساؤلات الفرعية</a:t>
            </a:r>
            <a:endParaRPr lang="ar-DZ" sz="4500" b="1" kern="0" dirty="0">
              <a:solidFill>
                <a:srgbClr val="000000"/>
              </a:solidFill>
              <a:latin typeface="Arial"/>
              <a:cs typeface="+mn-cs"/>
            </a:endParaRPr>
          </a:p>
        </p:txBody>
      </p:sp>
      <p:sp>
        <p:nvSpPr>
          <p:cNvPr id="34" name="Organigramme : Processus 33"/>
          <p:cNvSpPr/>
          <p:nvPr/>
        </p:nvSpPr>
        <p:spPr>
          <a:xfrm>
            <a:off x="428628" y="32961342"/>
            <a:ext cx="14758990" cy="2857520"/>
          </a:xfrm>
          <a:prstGeom prst="flowChartProcess">
            <a:avLst/>
          </a:prstGeom>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r>
              <a:rPr lang="ar-DZ" sz="4400" dirty="0" smtClean="0">
                <a:latin typeface="Arial" pitchFamily="34" charset="0"/>
                <a:cs typeface="Arial" pitchFamily="34" charset="0"/>
              </a:rPr>
              <a:t>1/هل تنعكس المناوبة الليلية للمرأة العاملة في القطاع الصحي على الرضا الوظيفي؟</a:t>
            </a:r>
            <a:r>
              <a:rPr lang="fr-FR" sz="4400" dirty="0" smtClean="0">
                <a:latin typeface="Arial" pitchFamily="34" charset="0"/>
                <a:cs typeface="Arial" pitchFamily="34" charset="0"/>
              </a:rPr>
              <a:t>         </a:t>
            </a:r>
            <a:endParaRPr lang="ar-DZ" sz="4400" dirty="0" smtClean="0">
              <a:latin typeface="Arial" pitchFamily="34" charset="0"/>
              <a:cs typeface="Arial" pitchFamily="34" charset="0"/>
            </a:endParaRPr>
          </a:p>
          <a:p>
            <a:pPr algn="just" rtl="1">
              <a:lnSpc>
                <a:spcPct val="150000"/>
              </a:lnSpc>
            </a:pPr>
            <a:r>
              <a:rPr lang="ar-DZ" sz="4400" dirty="0" smtClean="0">
                <a:latin typeface="Arial" pitchFamily="34" charset="0"/>
                <a:cs typeface="Arial" pitchFamily="34" charset="0"/>
              </a:rPr>
              <a:t>2/ما هي المعوقات التي تواجه المرأة العاملة بالمناوبة الليلية في القطاع الصحي؟</a:t>
            </a:r>
            <a:endParaRPr lang="fr-FR" sz="4400" dirty="0" smtClean="0">
              <a:latin typeface="Arial" pitchFamily="34" charset="0"/>
              <a:cs typeface="Arial" pitchFamily="34" charset="0"/>
            </a:endParaRPr>
          </a:p>
        </p:txBody>
      </p:sp>
      <p:sp>
        <p:nvSpPr>
          <p:cNvPr id="25" name="Rectangle 24"/>
          <p:cNvSpPr/>
          <p:nvPr/>
        </p:nvSpPr>
        <p:spPr>
          <a:xfrm>
            <a:off x="428628" y="10744124"/>
            <a:ext cx="12758726" cy="17716624"/>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3200" b="1" dirty="0" smtClean="0">
                <a:solidFill>
                  <a:srgbClr val="000000"/>
                </a:solidFill>
                <a:latin typeface="Arial" pitchFamily="34" charset="0"/>
                <a:cs typeface="Arial" pitchFamily="34" charset="0"/>
              </a:rPr>
              <a:t>يعرف المنهج على انه مجموعة من العمليات التي يتبعها الباحث بغية تحقيق بحثه.</a:t>
            </a:r>
            <a:endParaRPr lang="ar-DZ" sz="3200" b="1" dirty="0" smtClean="0">
              <a:solidFill>
                <a:srgbClr val="000000"/>
              </a:solidFill>
              <a:latin typeface="Arial" pitchFamily="34" charset="0"/>
              <a:cs typeface="Arial" pitchFamily="34" charset="0"/>
            </a:endParaRPr>
          </a:p>
          <a:p>
            <a:pPr algn="just" rtl="1">
              <a:lnSpc>
                <a:spcPct val="150000"/>
              </a:lnSpc>
            </a:pPr>
            <a:r>
              <a:rPr lang="ar-DZ" sz="3200" b="1" dirty="0" smtClean="0">
                <a:solidFill>
                  <a:srgbClr val="000000"/>
                </a:solidFill>
                <a:latin typeface="Arial" pitchFamily="34" charset="0"/>
                <a:cs typeface="Arial" pitchFamily="34" charset="0"/>
              </a:rPr>
              <a:t>ومن خلال هذه الدراسة نريد الوقوف على واقع المناوبة الليلية للمرأة العاملة في القطاع الصحي من وجهة نظر الممرضة,وذلك باستخدام المنهج البحث الميداني:</a:t>
            </a:r>
          </a:p>
          <a:p>
            <a:pPr algn="just" rtl="1">
              <a:lnSpc>
                <a:spcPct val="150000"/>
              </a:lnSpc>
            </a:pPr>
            <a:r>
              <a:rPr lang="ar-DZ" sz="3200" b="1" dirty="0" smtClean="0">
                <a:solidFill>
                  <a:srgbClr val="000000"/>
                </a:solidFill>
                <a:latin typeface="Arial" pitchFamily="34" charset="0"/>
                <a:cs typeface="Arial" pitchFamily="34" charset="0"/>
              </a:rPr>
              <a:t>وهو منهج يهدف إلى دراسة الظاهرة كما هي في الواقع.</a:t>
            </a:r>
          </a:p>
          <a:p>
            <a:pPr algn="just" rtl="1">
              <a:lnSpc>
                <a:spcPct val="150000"/>
              </a:lnSpc>
            </a:pPr>
            <a:r>
              <a:rPr lang="ar-DZ" sz="3200" b="1" dirty="0" smtClean="0">
                <a:solidFill>
                  <a:srgbClr val="000000"/>
                </a:solidFill>
                <a:latin typeface="Arial" pitchFamily="34" charset="0"/>
                <a:cs typeface="Arial" pitchFamily="34" charset="0"/>
              </a:rPr>
              <a:t>*وتم استخدامنا لهذا المنهج من اجل وصف ما تعيشه المرأة العاملة بالمناوبة الليلية ,و التعرف على كيفية انعكاس المناوبة الليلية في القطاع الصحي على الرضا الوظيفي,و معرفة المعوقات التي تواجهها داخل المنظمة وخارجها.</a:t>
            </a:r>
          </a:p>
          <a:p>
            <a:pPr algn="just" rtl="1">
              <a:lnSpc>
                <a:spcPct val="150000"/>
              </a:lnSpc>
            </a:pPr>
            <a:r>
              <a:rPr lang="ar-DZ" sz="3200" b="1" dirty="0" smtClean="0">
                <a:solidFill>
                  <a:srgbClr val="000000"/>
                </a:solidFill>
                <a:latin typeface="Arial" pitchFamily="34" charset="0"/>
                <a:cs typeface="Arial" pitchFamily="34" charset="0"/>
              </a:rPr>
              <a:t>*أما أدوات البحث فقد اعتمدنا 1)على الملاحظة لأنها تعتبر مصدر أساسي للحصول على البيانات </a:t>
            </a:r>
            <a:r>
              <a:rPr lang="ar-DZ" sz="3200" b="1" dirty="0" err="1" smtClean="0">
                <a:solidFill>
                  <a:srgbClr val="000000"/>
                </a:solidFill>
                <a:latin typeface="Arial" pitchFamily="34" charset="0"/>
                <a:cs typeface="Arial" pitchFamily="34" charset="0"/>
              </a:rPr>
              <a:t>و</a:t>
            </a:r>
            <a:r>
              <a:rPr lang="ar-DZ" sz="3200" b="1" dirty="0" smtClean="0">
                <a:solidFill>
                  <a:srgbClr val="000000"/>
                </a:solidFill>
                <a:latin typeface="Arial" pitchFamily="34" charset="0"/>
                <a:cs typeface="Arial" pitchFamily="34" charset="0"/>
              </a:rPr>
              <a:t> المعلومات وتعتمد على حواس الباحث وقدرته على ترجمة ما لاحظه إلى معاني  </a:t>
            </a:r>
            <a:r>
              <a:rPr lang="ar-DZ" sz="3200" b="1" dirty="0" err="1" smtClean="0">
                <a:solidFill>
                  <a:srgbClr val="000000"/>
                </a:solidFill>
                <a:latin typeface="Arial" pitchFamily="34" charset="0"/>
                <a:cs typeface="Arial" pitchFamily="34" charset="0"/>
              </a:rPr>
              <a:t>و</a:t>
            </a:r>
            <a:r>
              <a:rPr lang="ar-DZ" sz="3200" b="1" dirty="0" smtClean="0">
                <a:solidFill>
                  <a:srgbClr val="000000"/>
                </a:solidFill>
                <a:latin typeface="Arial" pitchFamily="34" charset="0"/>
                <a:cs typeface="Arial" pitchFamily="34" charset="0"/>
              </a:rPr>
              <a:t> دلالات.</a:t>
            </a:r>
          </a:p>
          <a:p>
            <a:pPr algn="just" rtl="1">
              <a:lnSpc>
                <a:spcPct val="150000"/>
              </a:lnSpc>
            </a:pPr>
            <a:r>
              <a:rPr lang="ar-DZ" sz="3200" b="1" dirty="0" smtClean="0">
                <a:solidFill>
                  <a:srgbClr val="000000"/>
                </a:solidFill>
                <a:latin typeface="Arial" pitchFamily="34" charset="0"/>
                <a:cs typeface="Arial" pitchFamily="34" charset="0"/>
              </a:rPr>
              <a:t>ـ </a:t>
            </a:r>
            <a:r>
              <a:rPr lang="ar-DZ" sz="3200" b="1" dirty="0" err="1" smtClean="0">
                <a:solidFill>
                  <a:srgbClr val="000000"/>
                </a:solidFill>
                <a:latin typeface="Arial" pitchFamily="34" charset="0"/>
                <a:cs typeface="Arial" pitchFamily="34" charset="0"/>
              </a:rPr>
              <a:t>و</a:t>
            </a:r>
            <a:r>
              <a:rPr lang="ar-DZ" sz="3200" b="1" dirty="0" smtClean="0">
                <a:solidFill>
                  <a:srgbClr val="000000"/>
                </a:solidFill>
                <a:latin typeface="Arial" pitchFamily="34" charset="0"/>
                <a:cs typeface="Arial" pitchFamily="34" charset="0"/>
              </a:rPr>
              <a:t>  كان استخدامنا لهذه الأداة انطلاقا من ملاحظتنا للنساء (الممرضات) العاملات بالمناوبة الليلية وكيفية </a:t>
            </a:r>
            <a:r>
              <a:rPr lang="ar-DZ" sz="3200" b="1" dirty="0" err="1" smtClean="0">
                <a:solidFill>
                  <a:srgbClr val="000000"/>
                </a:solidFill>
                <a:latin typeface="Arial" pitchFamily="34" charset="0"/>
                <a:cs typeface="Arial" pitchFamily="34" charset="0"/>
              </a:rPr>
              <a:t>سيرورة</a:t>
            </a:r>
            <a:r>
              <a:rPr lang="ar-DZ" sz="3200" b="1" dirty="0" smtClean="0">
                <a:solidFill>
                  <a:srgbClr val="000000"/>
                </a:solidFill>
                <a:latin typeface="Arial" pitchFamily="34" charset="0"/>
                <a:cs typeface="Arial" pitchFamily="34" charset="0"/>
              </a:rPr>
              <a:t> عملهم.</a:t>
            </a:r>
          </a:p>
          <a:p>
            <a:pPr algn="just" rtl="1">
              <a:lnSpc>
                <a:spcPct val="150000"/>
              </a:lnSpc>
            </a:pPr>
            <a:r>
              <a:rPr lang="ar-DZ" sz="3200" b="1" dirty="0" smtClean="0">
                <a:solidFill>
                  <a:srgbClr val="000000"/>
                </a:solidFill>
                <a:latin typeface="Arial" pitchFamily="34" charset="0"/>
                <a:cs typeface="Arial" pitchFamily="34" charset="0"/>
              </a:rPr>
              <a:t>2)الاستبيان:وهو مجموعة أسئلة موجهة إلى أفراد العينة من اجل الحصول على معلومات حول الموضوع.</a:t>
            </a:r>
          </a:p>
          <a:p>
            <a:pPr algn="just" rtl="1">
              <a:lnSpc>
                <a:spcPct val="150000"/>
              </a:lnSpc>
            </a:pPr>
            <a:r>
              <a:rPr lang="ar-DZ" sz="3200" b="1" dirty="0" smtClean="0">
                <a:solidFill>
                  <a:srgbClr val="000000"/>
                </a:solidFill>
                <a:latin typeface="Arial" pitchFamily="34" charset="0"/>
                <a:cs typeface="Arial" pitchFamily="34" charset="0"/>
              </a:rPr>
              <a:t>ـ واعتمدنا على هذه الأداة لأنها تحتوي على أسئلة مغلقة وأخرى مفتوحة </a:t>
            </a:r>
            <a:r>
              <a:rPr lang="ar-DZ" sz="3200" b="1" dirty="0" err="1" smtClean="0">
                <a:solidFill>
                  <a:srgbClr val="000000"/>
                </a:solidFill>
                <a:latin typeface="Arial" pitchFamily="34" charset="0"/>
                <a:cs typeface="Arial" pitchFamily="34" charset="0"/>
              </a:rPr>
              <a:t>و</a:t>
            </a:r>
            <a:r>
              <a:rPr lang="ar-DZ" sz="3200" b="1" dirty="0" smtClean="0">
                <a:solidFill>
                  <a:srgbClr val="000000"/>
                </a:solidFill>
                <a:latin typeface="Arial" pitchFamily="34" charset="0"/>
                <a:cs typeface="Arial" pitchFamily="34" charset="0"/>
              </a:rPr>
              <a:t> هناك نصف مغلقة  وهناك من تحمل بدائل  موجهة للنساء العاملات بالمناوبة الليلية وتمنح لهن الإجابة بحرية.</a:t>
            </a:r>
          </a:p>
          <a:p>
            <a:pPr algn="just" rtl="1">
              <a:lnSpc>
                <a:spcPct val="150000"/>
              </a:lnSpc>
            </a:pPr>
            <a:r>
              <a:rPr lang="ar-DZ" sz="3200" b="1" dirty="0" smtClean="0">
                <a:solidFill>
                  <a:srgbClr val="000000"/>
                </a:solidFill>
                <a:latin typeface="Arial" pitchFamily="34" charset="0"/>
                <a:cs typeface="Arial" pitchFamily="34" charset="0"/>
              </a:rPr>
              <a:t>المحور الأول:ضم البيانات الشخصية1الى4 سؤال.</a:t>
            </a:r>
          </a:p>
          <a:p>
            <a:pPr algn="just" rtl="1">
              <a:lnSpc>
                <a:spcPct val="150000"/>
              </a:lnSpc>
            </a:pPr>
            <a:r>
              <a:rPr lang="ar-DZ" sz="3200" b="1" dirty="0" smtClean="0">
                <a:solidFill>
                  <a:srgbClr val="000000"/>
                </a:solidFill>
                <a:latin typeface="Arial" pitchFamily="34" charset="0"/>
                <a:cs typeface="Arial" pitchFamily="34" charset="0"/>
              </a:rPr>
              <a:t>المحور الثاني:تنعكس المناوبة الليلية للمرأة العاملة في القطاع الصحي على الرضا الوظيفي12سؤالا.</a:t>
            </a:r>
          </a:p>
          <a:p>
            <a:pPr algn="just" rtl="1">
              <a:lnSpc>
                <a:spcPct val="150000"/>
              </a:lnSpc>
            </a:pPr>
            <a:r>
              <a:rPr lang="ar-DZ" sz="3200" b="1" dirty="0" smtClean="0">
                <a:solidFill>
                  <a:srgbClr val="000000"/>
                </a:solidFill>
                <a:latin typeface="Arial" pitchFamily="34" charset="0"/>
                <a:cs typeface="Arial" pitchFamily="34" charset="0"/>
              </a:rPr>
              <a:t>المحور الثالث:المعوقات المعوقات التي تواجه المرأة العاملة بالمناوبة الليلية في القطاع الصحي14سؤالا.</a:t>
            </a:r>
          </a:p>
        </p:txBody>
      </p:sp>
      <p:sp>
        <p:nvSpPr>
          <p:cNvPr id="17" name="Rectangle 18"/>
          <p:cNvSpPr>
            <a:spLocks noChangeArrowheads="1"/>
          </p:cNvSpPr>
          <p:nvPr/>
        </p:nvSpPr>
        <p:spPr bwMode="auto">
          <a:xfrm>
            <a:off x="16187750" y="28246434"/>
            <a:ext cx="11744508" cy="1143008"/>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18" name="Text Box 23"/>
          <p:cNvSpPr txBox="1"/>
          <p:nvPr/>
        </p:nvSpPr>
        <p:spPr>
          <a:xfrm>
            <a:off x="18045138" y="28317872"/>
            <a:ext cx="8143932" cy="100013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cs typeface="+mn-cs"/>
              </a:rPr>
              <a:t>مجتمع البحث وعينة الدراسة</a:t>
            </a:r>
            <a:endParaRPr lang="fr-FR" sz="4500" b="1" kern="0" dirty="0">
              <a:solidFill>
                <a:srgbClr val="000000"/>
              </a:solidFill>
              <a:latin typeface="Arial" pitchFamily="34"/>
              <a:cs typeface="+mn-cs"/>
            </a:endParaRPr>
          </a:p>
        </p:txBody>
      </p:sp>
      <p:sp>
        <p:nvSpPr>
          <p:cNvPr id="19" name="Rectangle 24"/>
          <p:cNvSpPr/>
          <p:nvPr/>
        </p:nvSpPr>
        <p:spPr>
          <a:xfrm>
            <a:off x="16187750" y="29675194"/>
            <a:ext cx="11930146" cy="13148390"/>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4400" b="1" dirty="0" smtClean="0">
                <a:latin typeface="Arial" pitchFamily="34" charset="0"/>
                <a:cs typeface="Arial" pitchFamily="34" charset="0"/>
              </a:rPr>
              <a:t>مجتمع الدراسة:هو مجموعة من العناصر لها خاصية أو عدة خصائص مشتركة تميزها عن غيرها .</a:t>
            </a:r>
          </a:p>
          <a:p>
            <a:pPr algn="just" rtl="1">
              <a:lnSpc>
                <a:spcPct val="150000"/>
              </a:lnSpc>
            </a:pPr>
            <a:r>
              <a:rPr lang="ar-DZ" sz="4400" b="1" dirty="0" smtClean="0">
                <a:latin typeface="Arial" pitchFamily="34" charset="0"/>
                <a:cs typeface="Arial" pitchFamily="34" charset="0"/>
              </a:rPr>
              <a:t>والمجتمع الذي سنجري عليه الدراسة يتكون من جميع الممرضات العاملات بالمناوبة الليلية في المؤسسة </a:t>
            </a:r>
            <a:r>
              <a:rPr lang="ar-DZ" sz="4400" b="1" dirty="0" err="1" smtClean="0">
                <a:latin typeface="Arial" pitchFamily="34" charset="0"/>
                <a:cs typeface="Arial" pitchFamily="34" charset="0"/>
              </a:rPr>
              <a:t>الاستشفائية</a:t>
            </a:r>
            <a:r>
              <a:rPr lang="ar-DZ" sz="4400" b="1" dirty="0" smtClean="0">
                <a:latin typeface="Arial" pitchFamily="34" charset="0"/>
                <a:cs typeface="Arial" pitchFamily="34" charset="0"/>
              </a:rPr>
              <a:t>  الأم و الطفل بسيدي عبد القادر </a:t>
            </a:r>
            <a:r>
              <a:rPr lang="ar-DZ" sz="4400" b="1" dirty="0" err="1" smtClean="0">
                <a:latin typeface="Arial" pitchFamily="34" charset="0"/>
                <a:cs typeface="Arial" pitchFamily="34" charset="0"/>
              </a:rPr>
              <a:t>بورقلة</a:t>
            </a:r>
            <a:r>
              <a:rPr lang="ar-DZ" sz="4400" b="1" dirty="0" smtClean="0">
                <a:latin typeface="Arial" pitchFamily="34" charset="0"/>
                <a:cs typeface="Arial" pitchFamily="34" charset="0"/>
              </a:rPr>
              <a:t>.</a:t>
            </a:r>
          </a:p>
          <a:p>
            <a:pPr algn="just" rtl="1">
              <a:lnSpc>
                <a:spcPct val="150000"/>
              </a:lnSpc>
            </a:pPr>
            <a:r>
              <a:rPr lang="ar-DZ" sz="4400" b="1" dirty="0" smtClean="0">
                <a:latin typeface="Arial" pitchFamily="34" charset="0"/>
                <a:cs typeface="Arial" pitchFamily="34" charset="0"/>
              </a:rPr>
              <a:t>ونظرا لصغر العينة فقد اعتمدنا على المسح الشامل ويقصد </a:t>
            </a:r>
            <a:r>
              <a:rPr lang="ar-DZ" sz="4400" b="1" dirty="0" err="1" smtClean="0">
                <a:latin typeface="Arial" pitchFamily="34" charset="0"/>
                <a:cs typeface="Arial" pitchFamily="34" charset="0"/>
              </a:rPr>
              <a:t>به</a:t>
            </a:r>
            <a:r>
              <a:rPr lang="ar-DZ" sz="4400" b="1" dirty="0" smtClean="0">
                <a:latin typeface="Arial" pitchFamily="34" charset="0"/>
                <a:cs typeface="Arial" pitchFamily="34" charset="0"/>
              </a:rPr>
              <a:t> جمهور الدراسة بأكمله و تغطي كل مفردة منه,أي الممرضات المناوبات في الليل </a:t>
            </a:r>
            <a:r>
              <a:rPr lang="ar-DZ" sz="4400" b="1" dirty="0" err="1" smtClean="0">
                <a:latin typeface="Arial" pitchFamily="34" charset="0"/>
                <a:cs typeface="Arial" pitchFamily="34" charset="0"/>
              </a:rPr>
              <a:t>و</a:t>
            </a:r>
            <a:r>
              <a:rPr lang="ar-DZ" sz="4400" b="1" dirty="0" smtClean="0">
                <a:latin typeface="Arial" pitchFamily="34" charset="0"/>
                <a:cs typeface="Arial" pitchFamily="34" charset="0"/>
              </a:rPr>
              <a:t> التي يبلغ عددها 51مناوبة.</a:t>
            </a:r>
          </a:p>
          <a:p>
            <a:pPr algn="just" rtl="1">
              <a:lnSpc>
                <a:spcPct val="150000"/>
              </a:lnSpc>
            </a:pPr>
            <a:endParaRPr lang="ar-DZ" sz="4400" b="1" dirty="0" smtClean="0">
              <a:solidFill>
                <a:srgbClr val="000000"/>
              </a:solidFill>
              <a:latin typeface="Arial" pitchFamily="34" charset="0"/>
              <a:cs typeface="Arial" pitchFamily="34" charset="0"/>
            </a:endParaRPr>
          </a:p>
          <a:p>
            <a:pPr algn="just" rtl="1">
              <a:lnSpc>
                <a:spcPct val="150000"/>
              </a:lnSpc>
            </a:pPr>
            <a:endParaRPr lang="ar-DZ" sz="4400" b="1" dirty="0" smtClean="0">
              <a:solidFill>
                <a:srgbClr val="000000"/>
              </a:solidFill>
              <a:latin typeface="Arial" pitchFamily="34" charset="0"/>
              <a:cs typeface="Arial" pitchFamily="34" charset="0"/>
            </a:endParaRPr>
          </a:p>
          <a:p>
            <a:pPr algn="just" rtl="1">
              <a:lnSpc>
                <a:spcPct val="150000"/>
              </a:lnSpc>
            </a:pPr>
            <a:endParaRPr lang="en-US" sz="3600" b="1" dirty="0">
              <a:solidFill>
                <a:srgbClr val="000000"/>
              </a:solidFill>
              <a:latin typeface="Arial" pitchFamily="34" charset="0"/>
              <a:cs typeface="Arial" pitchFamily="34" charset="0"/>
            </a:endParaRPr>
          </a:p>
        </p:txBody>
      </p:sp>
      <p:sp>
        <p:nvSpPr>
          <p:cNvPr id="20" name="مستطيل مستدير الزوايا 19"/>
          <p:cNvSpPr/>
          <p:nvPr/>
        </p:nvSpPr>
        <p:spPr>
          <a:xfrm>
            <a:off x="14473238" y="10744124"/>
            <a:ext cx="13787534" cy="550072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rtl="1"/>
            <a:r>
              <a:rPr lang="ar-DZ" sz="4400" dirty="0" smtClean="0">
                <a:latin typeface="Arial" pitchFamily="34" charset="0"/>
                <a:cs typeface="Arial" pitchFamily="34" charset="0"/>
              </a:rPr>
              <a:t>لقد اقتصر </a:t>
            </a:r>
            <a:r>
              <a:rPr lang="ar-DZ" sz="4400" dirty="0" err="1" smtClean="0">
                <a:latin typeface="Arial" pitchFamily="34" charset="0"/>
                <a:cs typeface="Arial" pitchFamily="34" charset="0"/>
              </a:rPr>
              <a:t>ت</a:t>
            </a:r>
            <a:r>
              <a:rPr lang="ar-DZ" sz="4400" dirty="0" smtClean="0">
                <a:latin typeface="Arial" pitchFamily="34" charset="0"/>
                <a:cs typeface="Arial" pitchFamily="34" charset="0"/>
              </a:rPr>
              <a:t> أهمية ودور المرأة قديما على حفظ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بقاء واستمرارية النوع البشري أما في المجتمع الحديث لما فيه من تغيرات دفع المرأة للخروج من اجل العمل مثلها مثل الرجل من اجل إثبات وجودها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فعاليتها في جميع القطاعات خاصة </a:t>
            </a:r>
            <a:r>
              <a:rPr lang="ar-DZ" sz="4400" dirty="0" err="1" smtClean="0">
                <a:latin typeface="Arial" pitchFamily="34" charset="0"/>
                <a:cs typeface="Arial" pitchFamily="34" charset="0"/>
              </a:rPr>
              <a:t>انها</a:t>
            </a:r>
            <a:r>
              <a:rPr lang="ar-DZ" sz="4400" dirty="0" smtClean="0">
                <a:latin typeface="Arial" pitchFamily="34" charset="0"/>
                <a:cs typeface="Arial" pitchFamily="34" charset="0"/>
              </a:rPr>
              <a:t> استفادت من فرص التعليم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التكوين.</a:t>
            </a:r>
            <a:r>
              <a:rPr lang="ar-DZ" sz="4400" dirty="0" err="1" smtClean="0">
                <a:latin typeface="Arial" pitchFamily="34" charset="0"/>
                <a:cs typeface="Arial" pitchFamily="34" charset="0"/>
              </a:rPr>
              <a:t>فالمراة</a:t>
            </a:r>
            <a:r>
              <a:rPr lang="ar-DZ" sz="4400" dirty="0" smtClean="0">
                <a:latin typeface="Arial" pitchFamily="34" charset="0"/>
                <a:cs typeface="Arial" pitchFamily="34" charset="0"/>
              </a:rPr>
              <a:t> خرجت لتمارس نشاط خارج بيتها تتقاضى عليه اجر مثل عمل المناوبة الليلية في القطاع الصحي الذي كان دخيل في مجتمعنا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الذي يراها معارض للعادات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التقاليد </a:t>
            </a:r>
            <a:r>
              <a:rPr lang="ar-DZ" sz="4400" dirty="0" err="1" smtClean="0">
                <a:latin typeface="Arial" pitchFamily="34" charset="0"/>
                <a:cs typeface="Arial" pitchFamily="34" charset="0"/>
              </a:rPr>
              <a:t>اضافة</a:t>
            </a:r>
            <a:r>
              <a:rPr lang="ar-DZ" sz="4400" dirty="0" smtClean="0">
                <a:latin typeface="Arial" pitchFamily="34" charset="0"/>
                <a:cs typeface="Arial" pitchFamily="34" charset="0"/>
              </a:rPr>
              <a:t>  </a:t>
            </a:r>
            <a:r>
              <a:rPr lang="ar-DZ" sz="4400" dirty="0" err="1" smtClean="0">
                <a:latin typeface="Arial" pitchFamily="34" charset="0"/>
                <a:cs typeface="Arial" pitchFamily="34" charset="0"/>
              </a:rPr>
              <a:t>الى</a:t>
            </a:r>
            <a:r>
              <a:rPr lang="ar-DZ" sz="4400" dirty="0" smtClean="0">
                <a:latin typeface="Arial" pitchFamily="34" charset="0"/>
                <a:cs typeface="Arial" pitchFamily="34" charset="0"/>
              </a:rPr>
              <a:t> القيام بوظيفتها الفطرية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هي رعاية شؤون بيتها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هذا ما قد </a:t>
            </a:r>
            <a:r>
              <a:rPr lang="ar-DZ" sz="4400" dirty="0" err="1" smtClean="0">
                <a:latin typeface="Arial" pitchFamily="34" charset="0"/>
                <a:cs typeface="Arial" pitchFamily="34" charset="0"/>
              </a:rPr>
              <a:t>تفتقره</a:t>
            </a:r>
            <a:r>
              <a:rPr lang="ar-DZ" sz="4400" dirty="0" smtClean="0">
                <a:latin typeface="Arial" pitchFamily="34" charset="0"/>
                <a:cs typeface="Arial" pitchFamily="34" charset="0"/>
              </a:rPr>
              <a:t> </a:t>
            </a:r>
            <a:r>
              <a:rPr lang="ar-DZ" sz="4400" dirty="0" err="1" smtClean="0">
                <a:latin typeface="Arial" pitchFamily="34" charset="0"/>
                <a:cs typeface="Arial" pitchFamily="34" charset="0"/>
              </a:rPr>
              <a:t>المراة</a:t>
            </a:r>
            <a:r>
              <a:rPr lang="ar-DZ" sz="4400" dirty="0" smtClean="0">
                <a:latin typeface="Arial" pitchFamily="34" charset="0"/>
                <a:cs typeface="Arial" pitchFamily="34" charset="0"/>
              </a:rPr>
              <a:t> المناوبة في الليل بالقطاع الصحي</a:t>
            </a:r>
            <a:r>
              <a:rPr lang="ar-DZ" sz="4400" dirty="0" smtClean="0">
                <a:latin typeface="Arial" pitchFamily="34" charset="0"/>
                <a:cs typeface="Arial" pitchFamily="34" charset="0"/>
              </a:rPr>
              <a:t>.</a:t>
            </a:r>
            <a:endParaRPr lang="ar-DZ" sz="4400" dirty="0" smtClean="0">
              <a:latin typeface="Arial" pitchFamily="34" charset="0"/>
              <a:cs typeface="Arial" pitchFamily="34" charset="0"/>
            </a:endParaRPr>
          </a:p>
        </p:txBody>
      </p:sp>
      <p:sp>
        <p:nvSpPr>
          <p:cNvPr id="21" name="Rectangle 20"/>
          <p:cNvSpPr/>
          <p:nvPr/>
        </p:nvSpPr>
        <p:spPr>
          <a:xfrm>
            <a:off x="16330626" y="16459164"/>
            <a:ext cx="10001320" cy="928694"/>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0" dirty="0">
              <a:solidFill>
                <a:srgbClr val="7030A0"/>
              </a:solidFill>
              <a:latin typeface="Tahoma" pitchFamily="34" charset="0"/>
              <a:ea typeface="Tahoma" pitchFamily="34" charset="0"/>
              <a:cs typeface="Tahoma" pitchFamily="34" charset="0"/>
            </a:endParaRPr>
          </a:p>
        </p:txBody>
      </p:sp>
      <p:sp>
        <p:nvSpPr>
          <p:cNvPr id="23" name="Rectangle 22"/>
          <p:cNvSpPr/>
          <p:nvPr/>
        </p:nvSpPr>
        <p:spPr>
          <a:xfrm>
            <a:off x="18616642" y="16530602"/>
            <a:ext cx="5857916" cy="785818"/>
          </a:xfrm>
          <a:prstGeom prst="rect">
            <a:avLst/>
          </a:prstGeom>
        </p:spPr>
        <p:style>
          <a:lnRef idx="2">
            <a:schemeClr val="accent6"/>
          </a:lnRef>
          <a:fillRef idx="1001">
            <a:schemeClr val="lt2"/>
          </a:fillRef>
          <a:effectRef idx="0">
            <a:schemeClr val="accent6"/>
          </a:effectRef>
          <a:fontRef idx="minor">
            <a:schemeClr val="dk1"/>
          </a:fontRef>
        </p:style>
        <p:txBody>
          <a:bodyPr rtlCol="0" anchor="ctr"/>
          <a:lstStyle/>
          <a:p>
            <a:pPr algn="ctr"/>
            <a:r>
              <a:rPr lang="ar-DZ" sz="4400" b="1" dirty="0" smtClean="0">
                <a:latin typeface="Tahoma" pitchFamily="34" charset="0"/>
                <a:ea typeface="Tahoma" pitchFamily="34" charset="0"/>
                <a:cs typeface="Tahoma" pitchFamily="34" charset="0"/>
              </a:rPr>
              <a:t>الإشكالية</a:t>
            </a:r>
            <a:endParaRPr lang="fr-FR" sz="4400" b="1" dirty="0">
              <a:latin typeface="Tahoma" pitchFamily="34" charset="0"/>
              <a:ea typeface="Tahoma" pitchFamily="34" charset="0"/>
              <a:cs typeface="Tahoma" pitchFamily="34" charset="0"/>
            </a:endParaRPr>
          </a:p>
        </p:txBody>
      </p:sp>
      <p:sp>
        <p:nvSpPr>
          <p:cNvPr id="24" name="Rectangle à coins arrondis 23"/>
          <p:cNvSpPr/>
          <p:nvPr/>
        </p:nvSpPr>
        <p:spPr>
          <a:xfrm>
            <a:off x="13544544" y="17530734"/>
            <a:ext cx="15259057" cy="1035851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endParaRPr lang="ar-DZ" sz="4400" dirty="0" smtClean="0">
              <a:latin typeface="Arial" pitchFamily="34" charset="0"/>
              <a:cs typeface="Arial" pitchFamily="34" charset="0"/>
            </a:endParaRPr>
          </a:p>
          <a:p>
            <a:pPr algn="r" rtl="1"/>
            <a:endParaRPr lang="ar-DZ" sz="4400" dirty="0" smtClean="0">
              <a:latin typeface="Arial" pitchFamily="34" charset="0"/>
              <a:cs typeface="Arial" pitchFamily="34" charset="0"/>
            </a:endParaRPr>
          </a:p>
          <a:p>
            <a:pPr algn="r" rtl="1"/>
            <a:r>
              <a:rPr lang="ar-DZ" sz="4400" dirty="0" smtClean="0">
                <a:latin typeface="Arial" pitchFamily="34" charset="0"/>
                <a:cs typeface="Arial" pitchFamily="34" charset="0"/>
              </a:rPr>
              <a:t>تشكل </a:t>
            </a:r>
            <a:r>
              <a:rPr lang="ar-DZ" sz="4400" dirty="0" smtClean="0">
                <a:latin typeface="Arial" pitchFamily="34" charset="0"/>
                <a:cs typeface="Arial" pitchFamily="34" charset="0"/>
              </a:rPr>
              <a:t>المجتمعات الإنسانية و مع بداية الطلب على  الاحتياجات الضرورية </a:t>
            </a:r>
            <a:r>
              <a:rPr lang="ar-DZ" sz="4400" dirty="0" smtClean="0">
                <a:latin typeface="Arial" pitchFamily="34" charset="0"/>
                <a:cs typeface="Arial" pitchFamily="34" charset="0"/>
              </a:rPr>
              <a:t>كان </a:t>
            </a:r>
            <a:r>
              <a:rPr lang="ar-DZ" sz="4400" dirty="0" smtClean="0">
                <a:latin typeface="Arial" pitchFamily="34" charset="0"/>
                <a:cs typeface="Arial" pitchFamily="34" charset="0"/>
              </a:rPr>
              <a:t>من واجب الأفراد القيام بجهد عضلي </a:t>
            </a:r>
            <a:r>
              <a:rPr lang="ar-DZ" sz="4400" dirty="0" err="1" smtClean="0">
                <a:latin typeface="Arial" pitchFamily="34" charset="0"/>
                <a:cs typeface="Arial" pitchFamily="34" charset="0"/>
              </a:rPr>
              <a:t>او</a:t>
            </a:r>
            <a:r>
              <a:rPr lang="ar-DZ" sz="4400" dirty="0" smtClean="0">
                <a:latin typeface="Arial" pitchFamily="34" charset="0"/>
                <a:cs typeface="Arial" pitchFamily="34" charset="0"/>
              </a:rPr>
              <a:t> عقلي لتحقيق أهدافهم,وكان العمل بسيطا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متشابها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مع ظهور الثورة الصناعية تعقد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أصبح غير متجانس .وباعتبار المرأة نصف المجتمع أتيحت لها فرصة العمل للمساهمة في دفع عجلة التنمية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هذا ما ساهمت </a:t>
            </a:r>
            <a:r>
              <a:rPr lang="ar-DZ" sz="4400" dirty="0" err="1" smtClean="0">
                <a:latin typeface="Arial" pitchFamily="34" charset="0"/>
                <a:cs typeface="Arial" pitchFamily="34" charset="0"/>
              </a:rPr>
              <a:t>به</a:t>
            </a:r>
            <a:r>
              <a:rPr lang="ar-DZ" sz="4400" dirty="0" smtClean="0">
                <a:latin typeface="Arial" pitchFamily="34" charset="0"/>
                <a:cs typeface="Arial" pitchFamily="34" charset="0"/>
              </a:rPr>
              <a:t> الحركات الإصلاحية في تنشيط الفكر الاجتماعي, وشهد المجتمع الجزائري ظاهرة عمل المرأة لأنها ساهمت بشكل كبير في الكثير من المهام خاصة التي كانت حكرا </a:t>
            </a:r>
            <a:r>
              <a:rPr lang="ar-DZ" sz="4400" dirty="0" err="1" smtClean="0">
                <a:latin typeface="Arial" pitchFamily="34" charset="0"/>
                <a:cs typeface="Arial" pitchFamily="34" charset="0"/>
              </a:rPr>
              <a:t>الا</a:t>
            </a:r>
            <a:r>
              <a:rPr lang="ar-DZ" sz="4400" dirty="0" smtClean="0">
                <a:latin typeface="Arial" pitchFamily="34" charset="0"/>
                <a:cs typeface="Arial" pitchFamily="34" charset="0"/>
              </a:rPr>
              <a:t> على الرجل فنجدها في قطاع التربية وقطاع الصحة... هذا الأخير يتطلب تقسيم العمل إلى فترات من اجل المحافظة على ديمومة النشاط مما جعل المرأة الممرضة تعمل بالمناوبة الليلية هذا أدى بالمجتمع أن يعتقد أنها تعارض القيم </a:t>
            </a:r>
            <a:r>
              <a:rPr lang="ar-DZ" sz="4400" dirty="0" err="1" smtClean="0">
                <a:latin typeface="Arial" pitchFamily="34" charset="0"/>
                <a:cs typeface="Arial" pitchFamily="34" charset="0"/>
              </a:rPr>
              <a:t>و</a:t>
            </a:r>
            <a:r>
              <a:rPr lang="ar-DZ" sz="4400" dirty="0" smtClean="0">
                <a:latin typeface="Arial" pitchFamily="34" charset="0"/>
                <a:cs typeface="Arial" pitchFamily="34" charset="0"/>
              </a:rPr>
              <a:t> التقاليد وكونها امرأة فقد تلاقي صعوبات إما من المجتمع </a:t>
            </a:r>
            <a:r>
              <a:rPr lang="ar-DZ" sz="4400" dirty="0" err="1" smtClean="0">
                <a:latin typeface="Arial" pitchFamily="34" charset="0"/>
                <a:cs typeface="Arial" pitchFamily="34" charset="0"/>
              </a:rPr>
              <a:t>او</a:t>
            </a:r>
            <a:r>
              <a:rPr lang="ar-DZ" sz="4400" dirty="0" smtClean="0">
                <a:latin typeface="Arial" pitchFamily="34" charset="0"/>
                <a:cs typeface="Arial" pitchFamily="34" charset="0"/>
              </a:rPr>
              <a:t> من محيط العمل وسنحاول في دراستنا إبراز أهم ما تعيشه المرأة العاملة بالمناوبة الليلية وذلك بتسليط الضوء على مصلحة </a:t>
            </a:r>
            <a:r>
              <a:rPr lang="ar-DZ" sz="4400" dirty="0" err="1" smtClean="0">
                <a:latin typeface="Arial" pitchFamily="34" charset="0"/>
                <a:cs typeface="Arial" pitchFamily="34" charset="0"/>
              </a:rPr>
              <a:t>الاستشفائية</a:t>
            </a:r>
            <a:r>
              <a:rPr lang="ar-DZ" sz="4400" dirty="0" smtClean="0">
                <a:latin typeface="Arial" pitchFamily="34" charset="0"/>
                <a:cs typeface="Arial" pitchFamily="34" charset="0"/>
              </a:rPr>
              <a:t> الأم والطفل بسيدي عبد القادر ومنه نطرح التساؤل التالي:ما واقع المرأة العاملة بالمناوبة الليلية في القطاع الصحي من وجهة نظر الممرضة؟</a:t>
            </a:r>
          </a:p>
          <a:p>
            <a:pPr algn="r" rtl="1"/>
            <a:endParaRPr lang="ar-DZ" sz="3600" dirty="0" smtClean="0">
              <a:latin typeface="Arial" pitchFamily="34" charset="0"/>
              <a:cs typeface="Arial" pitchFamily="34" charset="0"/>
            </a:endParaRPr>
          </a:p>
          <a:p>
            <a:pPr algn="r" rtl="1"/>
            <a:endParaRPr lang="ar-DZ" sz="3600" dirty="0" smtClean="0"/>
          </a:p>
        </p:txBody>
      </p:sp>
      <p:pic>
        <p:nvPicPr>
          <p:cNvPr id="26" name="Picture 193" descr="Univ-Sigle"/>
          <p:cNvPicPr>
            <a:picLocks noChangeAspect="1"/>
          </p:cNvPicPr>
          <p:nvPr/>
        </p:nvPicPr>
        <p:blipFill>
          <a:blip r:embed="rId3" cstate="print"/>
          <a:stretch>
            <a:fillRect/>
          </a:stretch>
        </p:blipFill>
        <p:spPr>
          <a:xfrm>
            <a:off x="25760442" y="242738"/>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 name="Ellipse 29"/>
          <p:cNvSpPr/>
          <p:nvPr/>
        </p:nvSpPr>
        <p:spPr>
          <a:xfrm>
            <a:off x="18473766" y="7243662"/>
            <a:ext cx="8001056" cy="170021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DZ" sz="2800" b="1" dirty="0" smtClean="0"/>
              <a:t>من إعداد الطالبة:مسعودة </a:t>
            </a:r>
            <a:r>
              <a:rPr lang="ar-DZ" sz="2800" b="1" dirty="0" err="1" smtClean="0"/>
              <a:t>بولنوار</a:t>
            </a:r>
            <a:endParaRPr lang="fr-FR" sz="2800" b="1" dirty="0"/>
          </a:p>
        </p:txBody>
      </p:sp>
      <p:sp>
        <p:nvSpPr>
          <p:cNvPr id="32" name="Ellipse 31"/>
          <p:cNvSpPr/>
          <p:nvPr/>
        </p:nvSpPr>
        <p:spPr>
          <a:xfrm>
            <a:off x="2757406" y="7172224"/>
            <a:ext cx="6572296" cy="170021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ar-DZ" sz="2400" b="1" dirty="0" smtClean="0"/>
              <a:t>تحت إشراف </a:t>
            </a:r>
            <a:r>
              <a:rPr lang="ar-DZ" sz="2400" b="1" dirty="0" err="1" smtClean="0"/>
              <a:t>الاستاذة</a:t>
            </a:r>
            <a:r>
              <a:rPr lang="ar-DZ" sz="2400" b="1" dirty="0" smtClean="0"/>
              <a:t> : </a:t>
            </a:r>
            <a:r>
              <a:rPr lang="ar-DZ" sz="2400" b="1" dirty="0" err="1" smtClean="0"/>
              <a:t>محامدية</a:t>
            </a:r>
            <a:r>
              <a:rPr lang="ar-DZ" sz="2400" b="1" dirty="0" smtClean="0"/>
              <a:t> </a:t>
            </a:r>
            <a:r>
              <a:rPr lang="ar-DZ" sz="2400" b="1" dirty="0" err="1" smtClean="0"/>
              <a:t>ايمان</a:t>
            </a:r>
            <a:endParaRPr lang="fr-FR" sz="2400" b="1" dirty="0"/>
          </a:p>
        </p:txBody>
      </p:sp>
      <p:sp>
        <p:nvSpPr>
          <p:cNvPr id="33" name="Rectangle à coins arrondis 32"/>
          <p:cNvSpPr/>
          <p:nvPr/>
        </p:nvSpPr>
        <p:spPr>
          <a:xfrm>
            <a:off x="8401008" y="742804"/>
            <a:ext cx="9715568" cy="167149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1"/>
            <a:r>
              <a:rPr lang="ar-DZ" sz="4000" b="1" dirty="0" smtClean="0">
                <a:solidFill>
                  <a:schemeClr val="tx1"/>
                </a:solidFill>
              </a:rPr>
              <a:t>كلية العلوم الإنسانية و الاجتماعية                                 قسم علم الاجتماع </a:t>
            </a:r>
            <a:r>
              <a:rPr lang="ar-DZ" sz="4000" b="1" dirty="0" err="1" smtClean="0">
                <a:solidFill>
                  <a:schemeClr val="tx1"/>
                </a:solidFill>
              </a:rPr>
              <a:t>و</a:t>
            </a:r>
            <a:r>
              <a:rPr lang="ar-DZ" sz="4000" b="1" dirty="0" smtClean="0">
                <a:solidFill>
                  <a:schemeClr val="tx1"/>
                </a:solidFill>
              </a:rPr>
              <a:t> </a:t>
            </a:r>
            <a:r>
              <a:rPr lang="ar-DZ" sz="4000" b="1" dirty="0" err="1" smtClean="0">
                <a:solidFill>
                  <a:schemeClr val="tx1"/>
                </a:solidFill>
              </a:rPr>
              <a:t>الديمغرافيا</a:t>
            </a:r>
            <a:endParaRPr lang="fr-FR" sz="4000" b="1" dirty="0">
              <a:solidFill>
                <a:schemeClr val="tx1"/>
              </a:solidFill>
            </a:endParaRPr>
          </a:p>
        </p:txBody>
      </p:sp>
      <p:sp>
        <p:nvSpPr>
          <p:cNvPr id="35" name="Rectangle 18"/>
          <p:cNvSpPr>
            <a:spLocks noChangeArrowheads="1"/>
          </p:cNvSpPr>
          <p:nvPr/>
        </p:nvSpPr>
        <p:spPr bwMode="auto">
          <a:xfrm>
            <a:off x="3114596" y="2814506"/>
            <a:ext cx="19716888"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36" name="Rectangle 18"/>
          <p:cNvSpPr>
            <a:spLocks noChangeArrowheads="1"/>
          </p:cNvSpPr>
          <p:nvPr/>
        </p:nvSpPr>
        <p:spPr bwMode="auto">
          <a:xfrm>
            <a:off x="8186694" y="4457580"/>
            <a:ext cx="1235877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37" name="Text Box 23"/>
          <p:cNvSpPr txBox="1"/>
          <p:nvPr/>
        </p:nvSpPr>
        <p:spPr>
          <a:xfrm>
            <a:off x="11901470" y="4671894"/>
            <a:ext cx="5572164" cy="64294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Tahoma" pitchFamily="34" charset="0"/>
                <a:ea typeface="Tahoma" pitchFamily="34" charset="0"/>
                <a:cs typeface="+mn-cs"/>
              </a:rPr>
              <a:t>عنوان المذكرة</a:t>
            </a:r>
            <a:endParaRPr lang="fr-FR" sz="4500" b="1" kern="0" dirty="0">
              <a:solidFill>
                <a:srgbClr val="000000"/>
              </a:solidFill>
              <a:latin typeface="Tahoma" pitchFamily="34" charset="0"/>
              <a:ea typeface="Tahoma" pitchFamily="34" charset="0"/>
              <a:cs typeface="+mn-cs"/>
            </a:endParaRPr>
          </a:p>
        </p:txBody>
      </p:sp>
      <p:sp>
        <p:nvSpPr>
          <p:cNvPr id="39" name="Text Box 23"/>
          <p:cNvSpPr txBox="1"/>
          <p:nvPr/>
        </p:nvSpPr>
        <p:spPr>
          <a:xfrm>
            <a:off x="3328910" y="2885944"/>
            <a:ext cx="19002508" cy="64294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Tahoma" pitchFamily="34" charset="0"/>
                <a:ea typeface="Tahoma" pitchFamily="34" charset="0"/>
                <a:cs typeface="+mn-cs"/>
              </a:rPr>
              <a:t>ملصق علمي حول موضوع مذكرة تخرج يتم </a:t>
            </a:r>
            <a:r>
              <a:rPr lang="ar-DZ" sz="4500" b="1" kern="0" dirty="0" err="1" smtClean="0">
                <a:solidFill>
                  <a:srgbClr val="000000"/>
                </a:solidFill>
                <a:latin typeface="Tahoma" pitchFamily="34" charset="0"/>
                <a:ea typeface="Tahoma" pitchFamily="34" charset="0"/>
                <a:cs typeface="+mn-cs"/>
              </a:rPr>
              <a:t>اعدادها</a:t>
            </a:r>
            <a:r>
              <a:rPr lang="ar-DZ" sz="4500" b="1" kern="0" dirty="0" smtClean="0">
                <a:solidFill>
                  <a:srgbClr val="000000"/>
                </a:solidFill>
                <a:latin typeface="Tahoma" pitchFamily="34" charset="0"/>
                <a:ea typeface="Tahoma" pitchFamily="34" charset="0"/>
                <a:cs typeface="+mn-cs"/>
              </a:rPr>
              <a:t> لنيل شهادة </a:t>
            </a:r>
            <a:r>
              <a:rPr lang="ar-DZ" sz="4500" b="1" kern="0" dirty="0" err="1" smtClean="0">
                <a:solidFill>
                  <a:srgbClr val="000000"/>
                </a:solidFill>
                <a:latin typeface="Tahoma" pitchFamily="34" charset="0"/>
                <a:ea typeface="Tahoma" pitchFamily="34" charset="0"/>
                <a:cs typeface="+mn-cs"/>
              </a:rPr>
              <a:t>ماستر</a:t>
            </a:r>
            <a:endParaRPr lang="fr-FR" sz="4500" b="1" kern="0" dirty="0">
              <a:solidFill>
                <a:srgbClr val="000000"/>
              </a:solidFill>
              <a:latin typeface="Tahoma" pitchFamily="34" charset="0"/>
              <a:ea typeface="Tahoma" pitchFamily="34" charset="0"/>
              <a:cs typeface="+mn-cs"/>
            </a:endParaRPr>
          </a:p>
        </p:txBody>
      </p:sp>
      <p:pic>
        <p:nvPicPr>
          <p:cNvPr id="1026" name="Picture 2" descr="G:\jj.jpg"/>
          <p:cNvPicPr>
            <a:picLocks noChangeAspect="1" noChangeArrowheads="1"/>
          </p:cNvPicPr>
          <p:nvPr/>
        </p:nvPicPr>
        <p:blipFill>
          <a:blip r:embed="rId4"/>
          <a:srcRect/>
          <a:stretch>
            <a:fillRect/>
          </a:stretch>
        </p:blipFill>
        <p:spPr bwMode="auto">
          <a:xfrm>
            <a:off x="23974492" y="3171696"/>
            <a:ext cx="4500594" cy="3929090"/>
          </a:xfrm>
          <a:prstGeom prst="rect">
            <a:avLst/>
          </a:prstGeom>
          <a:noFill/>
        </p:spPr>
      </p:pic>
      <p:pic>
        <p:nvPicPr>
          <p:cNvPr id="1027" name="Picture 3" descr="G:\mù.jpg"/>
          <p:cNvPicPr>
            <a:picLocks noChangeAspect="1" noChangeArrowheads="1"/>
          </p:cNvPicPr>
          <p:nvPr/>
        </p:nvPicPr>
        <p:blipFill>
          <a:blip r:embed="rId5"/>
          <a:srcRect/>
          <a:stretch>
            <a:fillRect/>
          </a:stretch>
        </p:blipFill>
        <p:spPr bwMode="auto">
          <a:xfrm>
            <a:off x="328514" y="3797328"/>
            <a:ext cx="3643338" cy="3374896"/>
          </a:xfrm>
          <a:prstGeom prst="rect">
            <a:avLst/>
          </a:prstGeom>
          <a:noFill/>
        </p:spPr>
      </p:pic>
      <p:pic>
        <p:nvPicPr>
          <p:cNvPr id="1028" name="Picture 4" descr="G:\er.jpg"/>
          <p:cNvPicPr>
            <a:picLocks noChangeAspect="1" noChangeArrowheads="1"/>
          </p:cNvPicPr>
          <p:nvPr/>
        </p:nvPicPr>
        <p:blipFill>
          <a:blip r:embed="rId6"/>
          <a:srcRect/>
          <a:stretch>
            <a:fillRect/>
          </a:stretch>
        </p:blipFill>
        <p:spPr bwMode="auto">
          <a:xfrm>
            <a:off x="2757406" y="29032252"/>
            <a:ext cx="8572560" cy="2363222"/>
          </a:xfrm>
          <a:prstGeom prst="rect">
            <a:avLst/>
          </a:prstGeom>
          <a:noFill/>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698</TotalTime>
  <Words>673</Words>
  <Application>Microsoft Office PowerPoint</Application>
  <PresentationFormat>Personnalisé</PresentationFormat>
  <Paragraphs>37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utli</cp:lastModifiedBy>
  <cp:revision>85</cp:revision>
  <dcterms:created xsi:type="dcterms:W3CDTF">2014-04-16T09:22:23Z</dcterms:created>
  <dcterms:modified xsi:type="dcterms:W3CDTF">2015-03-01T08:07:44Z</dcterms:modified>
</cp:coreProperties>
</file>